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9" r:id="rId2"/>
    <p:sldId id="336" r:id="rId3"/>
    <p:sldId id="341" r:id="rId4"/>
    <p:sldId id="344" r:id="rId5"/>
    <p:sldId id="331" r:id="rId6"/>
    <p:sldId id="340" r:id="rId7"/>
    <p:sldId id="304" r:id="rId8"/>
    <p:sldId id="342" r:id="rId9"/>
    <p:sldId id="343" r:id="rId10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8064" autoAdjust="0"/>
  </p:normalViewPr>
  <p:slideViewPr>
    <p:cSldViewPr>
      <p:cViewPr varScale="1">
        <p:scale>
          <a:sx n="110" d="100"/>
          <a:sy n="110" d="100"/>
        </p:scale>
        <p:origin x="-10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8F88C59-319B-4332-9A1D-2A62CFCB00D8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16A41B8-7DC3-4DB6-84E4-E105629EA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968B300D-05F0-4B43-940D-46DED5A791AD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9B26CD33-4337-4529-948A-94F6960B2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title" hasCustomPrompt="1"/>
          </p:nvPr>
        </p:nvSpPr>
        <p:spPr>
          <a:xfrm>
            <a:off x="228601" y="3962400"/>
            <a:ext cx="8298485" cy="1066800"/>
          </a:xfrm>
        </p:spPr>
        <p:txBody>
          <a:bodyPr bIns="0"/>
          <a:lstStyle>
            <a:lvl1pPr algn="r">
              <a:defRPr lang="en-US" dirty="0"/>
            </a:lvl1pPr>
            <a:extLst/>
          </a:lstStyle>
          <a:p>
            <a:r>
              <a:rPr lang="en-US" dirty="0" smtClean="0"/>
              <a:t>Click to add photo album title</a:t>
            </a:r>
            <a:endParaRPr lang="en-US" dirty="0"/>
          </a:p>
        </p:txBody>
      </p:sp>
      <p:sp>
        <p:nvSpPr>
          <p:cNvPr id="30" name="Rectangle 7"/>
          <p:cNvSpPr>
            <a:spLocks/>
          </p:cNvSpPr>
          <p:nvPr/>
        </p:nvSpPr>
        <p:spPr>
          <a:xfrm>
            <a:off x="453736" y="5181600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0" hasCustomPrompt="1"/>
          </p:nvPr>
        </p:nvSpPr>
        <p:spPr>
          <a:xfrm>
            <a:off x="2133600" y="5133975"/>
            <a:ext cx="6386946" cy="1219200"/>
          </a:xfrm>
        </p:spPr>
        <p:txBody>
          <a:bodyPr vert="horz" tIns="0" anchor="t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date and other details</a:t>
            </a:r>
            <a:endParaRPr lang="en-US" dirty="0"/>
          </a:p>
        </p:txBody>
      </p:sp>
      <p:sp>
        <p:nvSpPr>
          <p:cNvPr id="27" name="Rectangle 6"/>
          <p:cNvSpPr>
            <a:spLocks noGrp="1"/>
          </p:cNvSpPr>
          <p:nvPr>
            <p:ph type="pic" sz="quarter" idx="11"/>
          </p:nvPr>
        </p:nvSpPr>
        <p:spPr>
          <a:xfrm>
            <a:off x="6096000" y="1600200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76844" y="186904"/>
            <a:ext cx="8763000" cy="6213896"/>
          </a:xfrm>
          <a:prstGeom prst="rect">
            <a:avLst/>
          </a:prstGeom>
          <a:noFill/>
          <a:ln w="9525" cap="rnd" cmpd="sng" algn="ctr">
            <a:solidFill>
              <a:schemeClr val="bg1">
                <a:tint val="85000"/>
              </a:schemeClr>
            </a:solidFill>
            <a:prstDash val="dash"/>
          </a:ln>
          <a:effectLst>
            <a:outerShdw blurRad="25400" dist="12700" dir="5400000" algn="tl" rotWithShape="0">
              <a:schemeClr val="bg1"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6/14/2013</a:t>
            </a:fld>
            <a:endParaRPr lang="en-US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13" name="Rectangle 1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466344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5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720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63440" y="228600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28600"/>
            <a:ext cx="4023360" cy="3017520"/>
          </a:xfrm>
        </p:spPr>
        <p:txBody>
          <a:bodyPr anchor="b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6/14/2013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M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067300" y="3436620"/>
            <a:ext cx="3649900" cy="2889504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9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26720" y="384048"/>
            <a:ext cx="4457700" cy="5943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5067300" y="389332"/>
            <a:ext cx="3657600" cy="2887269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6/14/2013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/>
          <p:cNvSpPr>
            <a:spLocks noGrp="1"/>
          </p:cNvSpPr>
          <p:nvPr>
            <p:ph type="pic" sz="quarter" idx="14"/>
          </p:nvPr>
        </p:nvSpPr>
        <p:spPr>
          <a:xfrm>
            <a:off x="2229297" y="228600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" name="Rectangle 7"/>
          <p:cNvSpPr>
            <a:spLocks noGrp="1"/>
          </p:cNvSpPr>
          <p:nvPr>
            <p:ph type="pic" sz="quarter" idx="26"/>
          </p:nvPr>
        </p:nvSpPr>
        <p:spPr>
          <a:xfrm>
            <a:off x="22292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25"/>
          </p:nvPr>
        </p:nvSpPr>
        <p:spPr>
          <a:xfrm>
            <a:off x="4672217" y="228600"/>
            <a:ext cx="2286000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27"/>
          </p:nvPr>
        </p:nvSpPr>
        <p:spPr>
          <a:xfrm>
            <a:off x="46676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00497" y="1295400"/>
            <a:ext cx="1676400" cy="1905000"/>
          </a:xfrm>
        </p:spPr>
        <p:txBody>
          <a:bodyPr anchor="b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7086600" y="1295400"/>
            <a:ext cx="1676400" cy="1905000"/>
          </a:xfrm>
        </p:spPr>
        <p:txBody>
          <a:bodyPr anchor="b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400497" y="3352800"/>
            <a:ext cx="1676400" cy="1905000"/>
          </a:xfrm>
        </p:spPr>
        <p:txBody>
          <a:bodyPr anchor="t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086600" y="3352800"/>
            <a:ext cx="16764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6/14/2013</a:t>
            </a:fld>
            <a:endParaRPr lang="en-US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15" name="Rectangle 14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pic" sz="quarter" idx="14"/>
          </p:nvPr>
        </p:nvSpPr>
        <p:spPr>
          <a:xfrm>
            <a:off x="926821" y="533400"/>
            <a:ext cx="3653297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26821" y="61722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Rectangle 7"/>
          <p:cNvSpPr>
            <a:spLocks noGrp="1"/>
          </p:cNvSpPr>
          <p:nvPr>
            <p:ph type="pic" sz="quarter" idx="17"/>
          </p:nvPr>
        </p:nvSpPr>
        <p:spPr>
          <a:xfrm>
            <a:off x="4660621" y="5334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8"/>
          </p:nvPr>
        </p:nvSpPr>
        <p:spPr>
          <a:xfrm>
            <a:off x="9268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pic" sz="quarter" idx="19"/>
          </p:nvPr>
        </p:nvSpPr>
        <p:spPr>
          <a:xfrm>
            <a:off x="46606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926821" y="1524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3" hasCustomPrompt="1"/>
          </p:nvPr>
        </p:nvSpPr>
        <p:spPr>
          <a:xfrm>
            <a:off x="4660621" y="61722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24" hasCustomPrompt="1"/>
          </p:nvPr>
        </p:nvSpPr>
        <p:spPr>
          <a:xfrm>
            <a:off x="4660621" y="1524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6/14/2013</a:t>
            </a:fld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Portrait with Lar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1524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1"/>
          </p:nvPr>
        </p:nvSpPr>
        <p:spPr>
          <a:xfrm>
            <a:off x="45466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pic" sz="quarter" idx="30"/>
          </p:nvPr>
        </p:nvSpPr>
        <p:spPr>
          <a:xfrm>
            <a:off x="234906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9" name="Rectangle 7"/>
          <p:cNvSpPr>
            <a:spLocks noGrp="1"/>
          </p:cNvSpPr>
          <p:nvPr>
            <p:ph type="pic" sz="quarter" idx="32"/>
          </p:nvPr>
        </p:nvSpPr>
        <p:spPr>
          <a:xfrm>
            <a:off x="6740166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152400" y="4495800"/>
            <a:ext cx="87630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24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6/14/2013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: 1 Portrait with  3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685800" y="257665"/>
            <a:ext cx="4617720" cy="6172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Rectangle 7"/>
          <p:cNvSpPr>
            <a:spLocks noGrp="1" noChangeAspect="1"/>
          </p:cNvSpPr>
          <p:nvPr>
            <p:ph type="pic" sz="quarter" idx="18"/>
          </p:nvPr>
        </p:nvSpPr>
        <p:spPr>
          <a:xfrm>
            <a:off x="5788848" y="257665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Rectangle 7"/>
          <p:cNvSpPr>
            <a:spLocks noGrp="1" noChangeAspect="1"/>
          </p:cNvSpPr>
          <p:nvPr>
            <p:ph type="pic" sz="quarter" idx="22"/>
          </p:nvPr>
        </p:nvSpPr>
        <p:spPr>
          <a:xfrm>
            <a:off x="5788848" y="2432657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4" name="Rectangle 7"/>
          <p:cNvSpPr>
            <a:spLocks noGrp="1" noChangeAspect="1"/>
          </p:cNvSpPr>
          <p:nvPr>
            <p:ph type="pic" sz="quarter" idx="23"/>
          </p:nvPr>
        </p:nvSpPr>
        <p:spPr>
          <a:xfrm>
            <a:off x="5788848" y="4607649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6/14/2013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-up: 3 Landscape with 2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/>
          </p:cNvSpPr>
          <p:nvPr>
            <p:ph type="pic" sz="quarter" idx="14"/>
          </p:nvPr>
        </p:nvSpPr>
        <p:spPr>
          <a:xfrm>
            <a:off x="609600" y="34290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17"/>
          </p:nvPr>
        </p:nvSpPr>
        <p:spPr>
          <a:xfrm>
            <a:off x="3033848" y="228600"/>
            <a:ext cx="5562600" cy="4171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6"/>
          </p:nvPr>
        </p:nvSpPr>
        <p:spPr>
          <a:xfrm>
            <a:off x="609600" y="2286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27"/>
          </p:nvPr>
        </p:nvSpPr>
        <p:spPr>
          <a:xfrm>
            <a:off x="5943600" y="4495800"/>
            <a:ext cx="2666999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Rectangle 7"/>
          <p:cNvSpPr>
            <a:spLocks noGrp="1" noChangeAspect="1"/>
          </p:cNvSpPr>
          <p:nvPr>
            <p:ph type="pic" sz="quarter" idx="28"/>
          </p:nvPr>
        </p:nvSpPr>
        <p:spPr>
          <a:xfrm>
            <a:off x="3033848" y="4495800"/>
            <a:ext cx="2757352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6/14/2013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-Up: 3 Portrait with 2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/>
          <p:cNvSpPr>
            <a:spLocks noGrp="1"/>
          </p:cNvSpPr>
          <p:nvPr>
            <p:ph type="pic" sz="quarter" idx="26"/>
          </p:nvPr>
        </p:nvSpPr>
        <p:spPr>
          <a:xfrm>
            <a:off x="5121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Rectangle 7"/>
          <p:cNvSpPr>
            <a:spLocks noGrp="1"/>
          </p:cNvSpPr>
          <p:nvPr>
            <p:ph type="pic" sz="quarter" idx="29"/>
          </p:nvPr>
        </p:nvSpPr>
        <p:spPr>
          <a:xfrm>
            <a:off x="51213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0"/>
          </p:nvPr>
        </p:nvSpPr>
        <p:spPr>
          <a:xfrm>
            <a:off x="471837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Rectangle 7"/>
          <p:cNvSpPr>
            <a:spLocks noGrp="1"/>
          </p:cNvSpPr>
          <p:nvPr>
            <p:ph type="pic" sz="quarter" idx="27"/>
          </p:nvPr>
        </p:nvSpPr>
        <p:spPr>
          <a:xfrm>
            <a:off x="32934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8"/>
          </p:nvPr>
        </p:nvSpPr>
        <p:spPr>
          <a:xfrm>
            <a:off x="60747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6/14/2013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3050273" y="16002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0" y="48768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6/14/2013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4955273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6" name="W¥ل云玗İαЂôÁûÂÚ丫:Pïçtúrê Plå¢éhõlðér 表¥鷗字㌍ 表_W 5"/>
          <p:cNvSpPr>
            <a:spLocks noGrp="1" noChangeAspect="1"/>
          </p:cNvSpPr>
          <p:nvPr>
            <p:ph type="pic" sz="quarter" idx="14"/>
          </p:nvPr>
        </p:nvSpPr>
        <p:spPr>
          <a:xfrm>
            <a:off x="1143000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W¥ل云玗İαЂÕØÚáÛ丫:Téxt Plàçèhòlðêr 表¥鷗字㌍_W 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6/14/2013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spect="1"/>
          </p:cNvSpPr>
          <p:nvPr>
            <p:ph type="pic" sz="quarter" idx="10"/>
          </p:nvPr>
        </p:nvSpPr>
        <p:spPr>
          <a:xfrm>
            <a:off x="914400" y="294590"/>
            <a:ext cx="7467600" cy="56007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en-US" i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i="0" dirty="0"/>
          </a:p>
        </p:txBody>
      </p:sp>
      <p:sp>
        <p:nvSpPr>
          <p:cNvPr id="7" name="Rectangle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6019800"/>
            <a:ext cx="7467600" cy="38100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6/14/2013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¥ل云玗İαЂôÁûÂÚ丫:Pïçtúrê Plå¢éhõlðér 表¥鷗字㌍ 表_W 2"/>
          <p:cNvSpPr>
            <a:spLocks noGrp="1"/>
          </p:cNvSpPr>
          <p:nvPr>
            <p:ph type="pic" sz="quarter" idx="30"/>
          </p:nvPr>
        </p:nvSpPr>
        <p:spPr>
          <a:xfrm>
            <a:off x="457200" y="2057400"/>
            <a:ext cx="8229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W¥ل云玗İαЂÕØÚáÛ丫:Téxt Plàçèhòlðêr 表¥鷗字㌍_W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4876800"/>
            <a:ext cx="8229600" cy="14478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6/14/2013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extLst/>
          </a:lstStyle>
          <a:p>
            <a:r>
              <a:rPr lang="en-US" noProof="1" smtClean="0"/>
              <a:t>Click to edit Master title style</a:t>
            </a:r>
            <a:endParaRPr lang="en-US"/>
          </a:p>
        </p:txBody>
      </p:sp>
      <p:sp>
        <p:nvSpPr>
          <p:cNvPr id="14" name="Rectangle 6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2EC6F-6501-4E04-BD6C-A8A6CABB2C5B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27" name="Rectangl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4" name="Rectangl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B0023-0CED-47F7-85AE-654F0B232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Portrai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/>
          </p:cNvSpPr>
          <p:nvPr>
            <p:ph type="pic" sz="quarter" idx="10"/>
          </p:nvPr>
        </p:nvSpPr>
        <p:spPr>
          <a:xfrm>
            <a:off x="419375" y="233241"/>
            <a:ext cx="4640305" cy="61722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i="0" smtClean="0"/>
              <a:t>Click icon to add picture</a:t>
            </a:r>
            <a:endParaRPr lang="en-US" i="0" dirty="0"/>
          </a:p>
        </p:txBody>
      </p:sp>
      <p:sp>
        <p:nvSpPr>
          <p:cNvPr id="13" name="Rectangle 6"/>
          <p:cNvSpPr>
            <a:spLocks noGrp="1"/>
          </p:cNvSpPr>
          <p:nvPr>
            <p:ph type="body" sz="quarter" idx="11" hasCustomPrompt="1"/>
          </p:nvPr>
        </p:nvSpPr>
        <p:spPr>
          <a:xfrm>
            <a:off x="5257800" y="3048000"/>
            <a:ext cx="3505200" cy="3352800"/>
          </a:xfrm>
        </p:spPr>
        <p:txBody>
          <a:bodyPr tIns="91440" bIns="91440" anchor="b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6/14/2013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andscape (Fullsc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noFill/>
          <a:ln w="2540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>
              <a:buFontTx/>
              <a:buNone/>
            </a:pPr>
            <a:r>
              <a:rPr lang="en-US" i="0" dirty="0" smtClean="0"/>
              <a:t>Click icon</a:t>
            </a:r>
            <a:r>
              <a:rPr lang="en-US" i="0" baseline="0" dirty="0" smtClean="0"/>
              <a:t> to add </a:t>
            </a:r>
            <a:r>
              <a:rPr lang="en-US" i="0" dirty="0" smtClean="0"/>
              <a:t>full page picture</a:t>
            </a:r>
            <a:endParaRPr lang="en-US" i="0" baseline="0" dirty="0" smtClean="0"/>
          </a:p>
          <a:p>
            <a:pPr marL="0" marR="0" indent="0" algn="ctr">
              <a:buFontTx/>
              <a:buNone/>
            </a:pPr>
            <a:endParaRPr lang="en-US" i="0" dirty="0" smtClean="0"/>
          </a:p>
          <a:p>
            <a:pPr algn="ctr">
              <a:buFontTx/>
              <a:buNone/>
            </a:pPr>
            <a:endParaRPr lang="en-US" i="0" dirty="0" smtClean="0"/>
          </a:p>
          <a:p>
            <a:pPr algn="ctr">
              <a:buFontTx/>
              <a:buNone/>
            </a:pPr>
            <a:endParaRPr lang="en-US" i="0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bum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title" hasCustomPrompt="1"/>
          </p:nvPr>
        </p:nvSpPr>
        <p:spPr>
          <a:xfrm>
            <a:off x="752670" y="4572000"/>
            <a:ext cx="7781730" cy="990600"/>
          </a:xfrm>
        </p:spPr>
        <p:txBody>
          <a:bodyPr vert="horz" bIns="0" anchor="b" anchorCtr="0"/>
          <a:lstStyle>
            <a:lvl1pPr>
              <a:defRPr baseline="0"/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752670" y="5600700"/>
            <a:ext cx="7772400" cy="838200"/>
          </a:xfrm>
        </p:spPr>
        <p:txBody>
          <a:bodyPr vert="horz" tIns="0"/>
          <a:lstStyle>
            <a:lvl1pPr>
              <a:buFontTx/>
              <a:buNone/>
              <a:defRPr sz="1800"/>
            </a:lvl1pPr>
            <a:extLst/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pic" sz="quarter" idx="11"/>
          </p:nvPr>
        </p:nvSpPr>
        <p:spPr>
          <a:xfrm>
            <a:off x="786338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18" name="Rectangle 6"/>
          <p:cNvSpPr>
            <a:spLocks noGrp="1"/>
          </p:cNvSpPr>
          <p:nvPr>
            <p:ph type="pic" sz="quarter" idx="15"/>
          </p:nvPr>
        </p:nvSpPr>
        <p:spPr>
          <a:xfrm>
            <a:off x="3474604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2" name="Rectangle 6"/>
          <p:cNvSpPr>
            <a:spLocks noGrp="1"/>
          </p:cNvSpPr>
          <p:nvPr>
            <p:ph type="pic" sz="quarter" idx="16"/>
          </p:nvPr>
        </p:nvSpPr>
        <p:spPr>
          <a:xfrm>
            <a:off x="6162870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6/14/2013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2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4722047" y="609600"/>
            <a:ext cx="3431353" cy="4575141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11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1066800" y="609600"/>
            <a:ext cx="3429000" cy="4572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3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10668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47244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6/14/2013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457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4648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6/14/2013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Mixed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141976" y="381000"/>
            <a:ext cx="3773424" cy="2830068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i="0" smtClean="0"/>
              <a:t>Click icon to add picture</a:t>
            </a:r>
            <a:endParaRPr lang="en-US" i="0" dirty="0"/>
          </a:p>
        </p:txBody>
      </p:sp>
      <p:sp>
        <p:nvSpPr>
          <p:cNvPr id="22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4152" y="381000"/>
            <a:ext cx="4462272" cy="5949696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i="0" smtClean="0"/>
              <a:t>Click icon to add picture</a:t>
            </a:r>
            <a:endParaRPr lang="en-US" i="0" dirty="0"/>
          </a:p>
        </p:txBody>
      </p:sp>
      <p:sp>
        <p:nvSpPr>
          <p:cNvPr id="11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5141976" y="3352800"/>
            <a:ext cx="3773425" cy="2971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6/14/2013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32004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1" name="Rectangle 8"/>
          <p:cNvSpPr>
            <a:spLocks noGrp="1" noChangeAspect="1"/>
          </p:cNvSpPr>
          <p:nvPr>
            <p:ph type="pic" sz="quarter" idx="12"/>
          </p:nvPr>
        </p:nvSpPr>
        <p:spPr>
          <a:xfrm>
            <a:off x="61722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Rectangle 6"/>
          <p:cNvSpPr>
            <a:spLocks noGrp="1"/>
          </p:cNvSpPr>
          <p:nvPr>
            <p:ph type="body" sz="quarter" idx="15" hasCustomPrompt="1"/>
          </p:nvPr>
        </p:nvSpPr>
        <p:spPr>
          <a:xfrm>
            <a:off x="61722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6/14/2013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13" name="Rectangl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dirty="0"/>
          </a:p>
        </p:txBody>
      </p:sp>
      <p:sp>
        <p:nvSpPr>
          <p:cNvPr id="29" name="Rectangle 3"/>
          <p:cNvSpPr>
            <a:spLocks noGrp="1"/>
          </p:cNvSpPr>
          <p:nvPr>
            <p:ph type="dt" sz="half" idx="2"/>
          </p:nvPr>
        </p:nvSpPr>
        <p:spPr>
          <a:xfrm>
            <a:off x="66675" y="6559360"/>
            <a:ext cx="2438400" cy="244475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tx2"/>
                </a:solidFill>
              </a:defRPr>
            </a:lvl1pPr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6/14/2013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0" name="Rectangle 25"/>
          <p:cNvSpPr>
            <a:spLocks noGrp="1"/>
          </p:cNvSpPr>
          <p:nvPr>
            <p:ph type="ftr" sz="quarter" idx="3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ct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3" name="Rectangle 16"/>
          <p:cNvSpPr>
            <a:spLocks noGrp="1"/>
          </p:cNvSpPr>
          <p:nvPr>
            <p:ph type="sldNum" sz="quarter" idx="4"/>
          </p:nvPr>
        </p:nvSpPr>
        <p:spPr>
          <a:xfrm>
            <a:off x="8172450" y="6559360"/>
            <a:ext cx="914400" cy="24447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sz="1200" dirty="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3200" cap="all" baseline="0">
          <a:solidFill>
            <a:schemeClr val="tx2"/>
          </a:solidFill>
          <a:effectLst>
            <a:outerShdw blurRad="51000" dist="370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dirty="0" err="1" smtClean="0"/>
              <a:t>glucoPHYTON</a:t>
            </a:r>
            <a:endParaRPr lang="en-US" dirty="0"/>
          </a:p>
        </p:txBody>
      </p:sp>
      <p:pic>
        <p:nvPicPr>
          <p:cNvPr id="6" name="j0313970.jp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/>
          <a:stretch>
            <a:fillRect/>
          </a:stretch>
        </p:blipFill>
        <p:spPr>
          <a:xfrm>
            <a:off x="6143636" y="1100154"/>
            <a:ext cx="1857364" cy="2786046"/>
          </a:xfrm>
        </p:spPr>
      </p:pic>
      <p:sp>
        <p:nvSpPr>
          <p:cNvPr id="17" name="Rectangle 1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Rationale of the project and description of ingredients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sz="quarter" idx="11"/>
          </p:nvPr>
        </p:nvSpPr>
        <p:spPr>
          <a:xfrm>
            <a:off x="357158" y="2285992"/>
            <a:ext cx="8501122" cy="3429024"/>
          </a:xfrm>
        </p:spPr>
        <p:txBody>
          <a:bodyPr/>
          <a:lstStyle>
            <a:extLst/>
          </a:lstStyle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Design of a </a:t>
            </a:r>
            <a:r>
              <a:rPr lang="en-US" sz="2400" dirty="0" err="1" smtClean="0"/>
              <a:t>phytonutraceutical</a:t>
            </a:r>
            <a:r>
              <a:rPr lang="en-US" sz="2400" dirty="0" smtClean="0"/>
              <a:t> formulation to: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Control  post-</a:t>
            </a:r>
            <a:r>
              <a:rPr lang="en-US" sz="2400" dirty="0" err="1" smtClean="0"/>
              <a:t>prandial</a:t>
            </a:r>
            <a:r>
              <a:rPr lang="en-US" sz="2400" dirty="0" smtClean="0"/>
              <a:t> plasma glucose levels by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A) reducing </a:t>
            </a:r>
            <a:r>
              <a:rPr lang="en-US" sz="1800" dirty="0" err="1" smtClean="0"/>
              <a:t>glycemic</a:t>
            </a:r>
            <a:r>
              <a:rPr lang="en-US" sz="1800" dirty="0" smtClean="0"/>
              <a:t> index of food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B) increasing glucose excretion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Reduce the synthesis of Advanced </a:t>
            </a:r>
            <a:r>
              <a:rPr lang="en-US" sz="2400" dirty="0" err="1" smtClean="0"/>
              <a:t>Glycation</a:t>
            </a:r>
            <a:r>
              <a:rPr lang="en-US" sz="2400" dirty="0" smtClean="0"/>
              <a:t> End products  (AGEs)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Reduce the synthesis of Advanced </a:t>
            </a:r>
            <a:r>
              <a:rPr lang="en-US" sz="2400" dirty="0" err="1" smtClean="0"/>
              <a:t>Lipoperoxydation</a:t>
            </a:r>
            <a:r>
              <a:rPr lang="en-US" sz="2400" dirty="0" smtClean="0"/>
              <a:t> End Products (ALEs)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As a consequence of these goals, to prevent and/or to decrease complications of diabetes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571868" y="188640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92D050"/>
                </a:solidFill>
              </a:rPr>
              <a:t>OBJECTIVES</a:t>
            </a:r>
            <a:endParaRPr lang="es-ES" sz="28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sz="quarter" idx="14"/>
          </p:nvPr>
        </p:nvSpPr>
        <p:spPr>
          <a:xfrm>
            <a:off x="571472" y="5072074"/>
            <a:ext cx="8105610" cy="1143008"/>
          </a:xfrm>
          <a:solidFill>
            <a:schemeClr val="accent2"/>
          </a:solidFill>
        </p:spPr>
        <p:txBody>
          <a:bodyPr>
            <a:noAutofit/>
          </a:bodyPr>
          <a:lstStyle>
            <a:extLst/>
          </a:lstStyle>
          <a:p>
            <a:pPr marL="0" indent="0" algn="ctr"/>
            <a:r>
              <a:rPr lang="en-US" b="1" dirty="0" smtClean="0">
                <a:solidFill>
                  <a:srgbClr val="7030A0"/>
                </a:solidFill>
              </a:rPr>
              <a:t>Innovative blend combining inhibitors of Glycosidase,  inhibitors of  SGLT-2 (sodium-glucose </a:t>
            </a:r>
            <a:r>
              <a:rPr lang="en-US" b="1" dirty="0" err="1" smtClean="0">
                <a:solidFill>
                  <a:srgbClr val="7030A0"/>
                </a:solidFill>
              </a:rPr>
              <a:t>cotransporter</a:t>
            </a:r>
            <a:r>
              <a:rPr lang="en-US" b="1" dirty="0" smtClean="0">
                <a:solidFill>
                  <a:srgbClr val="7030A0"/>
                </a:solidFill>
              </a:rPr>
              <a:t> 2) and inhibitors of the synthesis of Advanced </a:t>
            </a:r>
            <a:r>
              <a:rPr lang="en-US" b="1" dirty="0" err="1" smtClean="0">
                <a:solidFill>
                  <a:srgbClr val="7030A0"/>
                </a:solidFill>
              </a:rPr>
              <a:t>Glycation</a:t>
            </a:r>
            <a:r>
              <a:rPr lang="en-US" b="1" dirty="0" smtClean="0">
                <a:solidFill>
                  <a:srgbClr val="7030A0"/>
                </a:solidFill>
              </a:rPr>
              <a:t> End products and the synthesis of Advanced </a:t>
            </a:r>
            <a:r>
              <a:rPr lang="en-US" b="1" dirty="0" err="1" smtClean="0">
                <a:solidFill>
                  <a:srgbClr val="7030A0"/>
                </a:solidFill>
              </a:rPr>
              <a:t>Lipoperoxydation</a:t>
            </a:r>
            <a:r>
              <a:rPr lang="en-US" b="1" dirty="0" smtClean="0">
                <a:solidFill>
                  <a:srgbClr val="7030A0"/>
                </a:solidFill>
              </a:rPr>
              <a:t> End products  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28992" y="571480"/>
            <a:ext cx="2864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solidFill>
                  <a:srgbClr val="92D050"/>
                </a:solidFill>
              </a:rPr>
              <a:t>INGREDIENTS</a:t>
            </a:r>
            <a:endParaRPr lang="es-ES" sz="2800" dirty="0">
              <a:solidFill>
                <a:srgbClr val="92D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7224" y="4000504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i="1" dirty="0" err="1" smtClean="0"/>
              <a:t>Morus</a:t>
            </a:r>
            <a:r>
              <a:rPr lang="es-ES" sz="1600" i="1" dirty="0" smtClean="0"/>
              <a:t> alba</a:t>
            </a:r>
            <a:endParaRPr lang="es-ES" sz="16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3428992" y="2857496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L-</a:t>
            </a:r>
            <a:r>
              <a:rPr lang="es-ES" dirty="0" err="1" smtClean="0"/>
              <a:t>carnosine</a:t>
            </a:r>
            <a:endParaRPr lang="es-ES" dirty="0"/>
          </a:p>
        </p:txBody>
      </p:sp>
      <p:sp>
        <p:nvSpPr>
          <p:cNvPr id="15" name="TextBox 14"/>
          <p:cNvSpPr txBox="1"/>
          <p:nvPr/>
        </p:nvSpPr>
        <p:spPr>
          <a:xfrm>
            <a:off x="5857884" y="2857496"/>
            <a:ext cx="258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Pyridoxal-5-phosphate</a:t>
            </a:r>
            <a:endParaRPr lang="es-ES" dirty="0"/>
          </a:p>
        </p:txBody>
      </p:sp>
      <p:pic>
        <p:nvPicPr>
          <p:cNvPr id="17" name="Picture Placeholder 16" descr="pm52.jp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/>
          <a:srcRect t="16667" b="16667"/>
          <a:stretch>
            <a:fillRect/>
          </a:stretch>
        </p:blipFill>
        <p:spPr>
          <a:xfrm>
            <a:off x="714348" y="1357298"/>
            <a:ext cx="1843247" cy="2357454"/>
          </a:xfrm>
        </p:spPr>
      </p:pic>
      <p:pic>
        <p:nvPicPr>
          <p:cNvPr id="24" name="Picture 23" descr="Carnosi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87824" y="1268760"/>
            <a:ext cx="2524116" cy="1262058"/>
          </a:xfrm>
          <a:prstGeom prst="rect">
            <a:avLst/>
          </a:prstGeom>
        </p:spPr>
      </p:pic>
      <p:pic>
        <p:nvPicPr>
          <p:cNvPr id="25" name="Picture 24" descr="Piridoxa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72197" y="1285860"/>
            <a:ext cx="2174199" cy="1285884"/>
          </a:xfrm>
          <a:prstGeom prst="rect">
            <a:avLst/>
          </a:prstGeom>
        </p:spPr>
      </p:pic>
      <p:pic>
        <p:nvPicPr>
          <p:cNvPr id="10" name="Picture 9" descr="florizin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87824" y="3212976"/>
            <a:ext cx="2304256" cy="1659384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781730" cy="405408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92D050"/>
                </a:solidFill>
              </a:rPr>
              <a:t>Apple TREE BARK </a:t>
            </a:r>
            <a:endParaRPr lang="es-ES" dirty="0">
              <a:solidFill>
                <a:srgbClr val="92D05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355976" y="1556792"/>
            <a:ext cx="4392488" cy="1353716"/>
          </a:xfrm>
        </p:spPr>
        <p:txBody>
          <a:bodyPr>
            <a:normAutofit fontScale="85000" lnSpcReduction="10000"/>
          </a:bodyPr>
          <a:lstStyle/>
          <a:p>
            <a:r>
              <a:rPr lang="es-ES" dirty="0" err="1" smtClean="0"/>
              <a:t>Pharmacological</a:t>
            </a:r>
            <a:r>
              <a:rPr lang="es-ES" dirty="0" smtClean="0"/>
              <a:t> </a:t>
            </a:r>
            <a:r>
              <a:rPr lang="es-ES" dirty="0" err="1" smtClean="0"/>
              <a:t>Evidences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err="1" smtClean="0"/>
              <a:t>Phlorizin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a </a:t>
            </a:r>
            <a:r>
              <a:rPr lang="es-ES" dirty="0" err="1" smtClean="0"/>
              <a:t>well-known</a:t>
            </a:r>
            <a:r>
              <a:rPr lang="es-ES" dirty="0" smtClean="0"/>
              <a:t> SGLT-2 </a:t>
            </a:r>
            <a:r>
              <a:rPr lang="es-ES" dirty="0" err="1" smtClean="0"/>
              <a:t>inhibitor</a:t>
            </a:r>
            <a:r>
              <a:rPr lang="es-ES" dirty="0" smtClean="0"/>
              <a:t>, </a:t>
            </a:r>
            <a:r>
              <a:rPr lang="es-ES" dirty="0" err="1" smtClean="0"/>
              <a:t>causing</a:t>
            </a:r>
            <a:r>
              <a:rPr lang="es-ES" dirty="0" smtClean="0"/>
              <a:t> glucosuria </a:t>
            </a:r>
            <a:r>
              <a:rPr lang="es-ES" dirty="0" err="1" smtClean="0"/>
              <a:t>both</a:t>
            </a:r>
            <a:r>
              <a:rPr lang="es-ES" dirty="0" smtClean="0"/>
              <a:t>  in </a:t>
            </a:r>
            <a:r>
              <a:rPr lang="es-ES" dirty="0" err="1" smtClean="0"/>
              <a:t>dogs</a:t>
            </a:r>
            <a:r>
              <a:rPr lang="es-ES" dirty="0" smtClean="0"/>
              <a:t> and</a:t>
            </a:r>
          </a:p>
          <a:p>
            <a:pPr algn="just"/>
            <a:r>
              <a:rPr lang="es-ES" dirty="0" err="1" smtClean="0"/>
              <a:t>humans</a:t>
            </a:r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7" name="Picture Placeholder 6" descr="florizina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412776"/>
            <a:ext cx="3841778" cy="3030736"/>
          </a:xfrm>
        </p:spPr>
      </p:pic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¥ل云玗İαЂÕØÚáÛ丫:Téxt Plàçèhòlðêr 表¥鷗字㌍_W 2"/>
          <p:cNvSpPr>
            <a:spLocks noGrp="1"/>
          </p:cNvSpPr>
          <p:nvPr>
            <p:ph type="body" sz="quarter" idx="11"/>
          </p:nvPr>
        </p:nvSpPr>
        <p:spPr>
          <a:xfrm>
            <a:off x="3857620" y="0"/>
            <a:ext cx="5143504" cy="3352800"/>
          </a:xfrm>
        </p:spPr>
        <p:txBody>
          <a:bodyPr/>
          <a:lstStyle>
            <a:extLst/>
          </a:lstStyle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s-ES" dirty="0" smtClean="0"/>
              <a:t>1-deoxynojirimycin (DNJ) and </a:t>
            </a:r>
            <a:r>
              <a:rPr lang="es-ES" dirty="0" err="1" smtClean="0"/>
              <a:t>some</a:t>
            </a:r>
            <a:endParaRPr lang="es-ES" dirty="0" smtClean="0"/>
          </a:p>
          <a:p>
            <a:r>
              <a:rPr lang="en-US" dirty="0" smtClean="0"/>
              <a:t>of its derivatives  are well known as an alpha-</a:t>
            </a:r>
            <a:r>
              <a:rPr lang="en-US" dirty="0" err="1" smtClean="0"/>
              <a:t>glucosidase</a:t>
            </a:r>
            <a:r>
              <a:rPr lang="en-US" dirty="0" smtClean="0"/>
              <a:t> </a:t>
            </a:r>
            <a:r>
              <a:rPr lang="es-ES" dirty="0" err="1" smtClean="0"/>
              <a:t>inhibitors</a:t>
            </a:r>
            <a:endParaRPr lang="es-ES" dirty="0" smtClean="0"/>
          </a:p>
          <a:p>
            <a:endParaRPr lang="es-ES" dirty="0" smtClean="0"/>
          </a:p>
          <a:p>
            <a:endParaRPr lang="en-US" dirty="0"/>
          </a:p>
        </p:txBody>
      </p:sp>
      <p:pic>
        <p:nvPicPr>
          <p:cNvPr id="5" name="Rectangl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96" y="285728"/>
            <a:ext cx="3095646" cy="4643470"/>
          </a:xfrm>
          <a:prstGeom prst="rect">
            <a:avLst/>
          </a:prstGeom>
          <a:noFill/>
          <a:ln w="76200" cap="sq" cmpd="sng" algn="ctr">
            <a:solidFill>
              <a:schemeClr val="tx1"/>
            </a:solidFill>
            <a:prstDash val="solid"/>
            <a:miter lim="800000"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286248" y="357166"/>
            <a:ext cx="4195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92D050"/>
                </a:solidFill>
              </a:rPr>
              <a:t>PHARMACOLOGICAL EVIDENCES</a:t>
            </a:r>
            <a:endParaRPr lang="es-ES" dirty="0">
              <a:solidFill>
                <a:srgbClr val="92D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628" y="3500438"/>
            <a:ext cx="2874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92D050"/>
                </a:solidFill>
              </a:rPr>
              <a:t>CLINICAL EVIDENCES</a:t>
            </a:r>
            <a:endParaRPr lang="es-ES" dirty="0">
              <a:solidFill>
                <a:srgbClr val="92D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4061" y="3929066"/>
            <a:ext cx="5219939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dirty="0" smtClean="0"/>
              <a:t> </a:t>
            </a:r>
            <a:r>
              <a:rPr lang="es-ES" dirty="0" err="1" smtClean="0"/>
              <a:t>Randomized</a:t>
            </a:r>
            <a:r>
              <a:rPr lang="es-ES" dirty="0" smtClean="0"/>
              <a:t>  open, </a:t>
            </a:r>
            <a:r>
              <a:rPr lang="es-ES" dirty="0" err="1" smtClean="0"/>
              <a:t>cross-over</a:t>
            </a:r>
            <a:r>
              <a:rPr lang="es-ES" dirty="0" smtClean="0"/>
              <a:t> </a:t>
            </a:r>
            <a:r>
              <a:rPr lang="es-ES" dirty="0" err="1" smtClean="0"/>
              <a:t>study</a:t>
            </a:r>
            <a:r>
              <a:rPr lang="es-ES" dirty="0" smtClean="0"/>
              <a:t> in 10 </a:t>
            </a:r>
            <a:r>
              <a:rPr lang="es-ES" dirty="0" err="1" smtClean="0"/>
              <a:t>healthy</a:t>
            </a:r>
            <a:r>
              <a:rPr lang="es-ES" dirty="0" smtClean="0"/>
              <a:t> </a:t>
            </a:r>
            <a:r>
              <a:rPr lang="es-ES" dirty="0" err="1" smtClean="0"/>
              <a:t>women</a:t>
            </a:r>
            <a:r>
              <a:rPr lang="es-ES" dirty="0" smtClean="0"/>
              <a:t> </a:t>
            </a:r>
            <a:r>
              <a:rPr lang="es-ES" dirty="0" err="1" smtClean="0"/>
              <a:t>given</a:t>
            </a:r>
            <a:r>
              <a:rPr lang="es-ES" dirty="0" smtClean="0"/>
              <a:t> </a:t>
            </a:r>
            <a:r>
              <a:rPr lang="es-ES" dirty="0" err="1" smtClean="0"/>
              <a:t>M.alba</a:t>
            </a:r>
            <a:r>
              <a:rPr lang="es-ES" dirty="0" smtClean="0"/>
              <a:t> </a:t>
            </a:r>
            <a:r>
              <a:rPr lang="es-ES" dirty="0" err="1" smtClean="0"/>
              <a:t>extract</a:t>
            </a:r>
            <a:r>
              <a:rPr lang="es-ES" dirty="0" smtClean="0"/>
              <a:t>  and </a:t>
            </a:r>
            <a:r>
              <a:rPr lang="es-ES" dirty="0" err="1" smtClean="0"/>
              <a:t>selected</a:t>
            </a:r>
            <a:r>
              <a:rPr lang="es-ES" dirty="0" smtClean="0"/>
              <a:t> </a:t>
            </a:r>
            <a:r>
              <a:rPr lang="es-ES" dirty="0" err="1" smtClean="0"/>
              <a:t>carbohydrates</a:t>
            </a:r>
            <a:endParaRPr lang="es-ES" dirty="0" smtClean="0"/>
          </a:p>
          <a:p>
            <a:endParaRPr lang="es-ES" dirty="0" smtClean="0"/>
          </a:p>
          <a:p>
            <a:r>
              <a:rPr lang="es-ES" sz="1400" dirty="0" err="1" smtClean="0"/>
              <a:t>Suppresion</a:t>
            </a:r>
            <a:r>
              <a:rPr lang="es-ES" sz="1400" dirty="0" smtClean="0"/>
              <a:t> of post-</a:t>
            </a:r>
            <a:r>
              <a:rPr lang="es-ES" sz="1400" dirty="0" err="1" smtClean="0"/>
              <a:t>prandial</a:t>
            </a:r>
            <a:r>
              <a:rPr lang="es-ES" sz="1400" dirty="0" smtClean="0"/>
              <a:t> </a:t>
            </a:r>
            <a:r>
              <a:rPr lang="es-ES" sz="1400" dirty="0" err="1" smtClean="0"/>
              <a:t>blood</a:t>
            </a:r>
            <a:r>
              <a:rPr lang="es-ES" sz="1400" dirty="0" smtClean="0"/>
              <a:t> </a:t>
            </a:r>
            <a:r>
              <a:rPr lang="es-ES" sz="1400" dirty="0" err="1" smtClean="0"/>
              <a:t>glucose</a:t>
            </a:r>
            <a:r>
              <a:rPr lang="es-ES" sz="1400" dirty="0" smtClean="0"/>
              <a:t> and </a:t>
            </a:r>
            <a:r>
              <a:rPr lang="es-ES" sz="1400" dirty="0" err="1" smtClean="0"/>
              <a:t>insulin</a:t>
            </a:r>
            <a:r>
              <a:rPr lang="es-ES" sz="1400" dirty="0" smtClean="0"/>
              <a:t> </a:t>
            </a:r>
            <a:r>
              <a:rPr lang="es-ES" sz="1400" dirty="0" err="1" smtClean="0"/>
              <a:t>levels</a:t>
            </a:r>
            <a:endParaRPr lang="es-ES" sz="1400" dirty="0" smtClean="0"/>
          </a:p>
        </p:txBody>
      </p:sp>
      <p:pic>
        <p:nvPicPr>
          <p:cNvPr id="10" name="Picture 9" descr="DJN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15206" y="2428868"/>
            <a:ext cx="1384458" cy="71438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nts-sky.png"/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/>
          <a:stretch>
            <a:fillRect/>
          </a:stretch>
        </p:blipFill>
        <p:spPr>
          <a:xfrm>
            <a:off x="642910" y="1071546"/>
            <a:ext cx="3125266" cy="1562633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4500562" y="500042"/>
            <a:ext cx="4195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92D050"/>
                </a:solidFill>
              </a:rPr>
              <a:t>PHARMACOLOGICAL EVIDENCES</a:t>
            </a:r>
            <a:endParaRPr lang="es-ES" dirty="0">
              <a:solidFill>
                <a:srgbClr val="92D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43372" y="1214422"/>
            <a:ext cx="45320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dirty="0" smtClean="0"/>
              <a:t> </a:t>
            </a:r>
            <a:r>
              <a:rPr lang="es-ES" dirty="0" err="1" smtClean="0"/>
              <a:t>Carnosine</a:t>
            </a:r>
            <a:r>
              <a:rPr lang="es-ES" dirty="0" smtClean="0"/>
              <a:t> </a:t>
            </a:r>
            <a:r>
              <a:rPr lang="es-ES" dirty="0" err="1" smtClean="0"/>
              <a:t>inhibits</a:t>
            </a:r>
            <a:r>
              <a:rPr lang="es-ES" dirty="0" smtClean="0"/>
              <a:t> in vitro </a:t>
            </a:r>
            <a:r>
              <a:rPr lang="es-ES" dirty="0" err="1" smtClean="0"/>
              <a:t>low-density</a:t>
            </a:r>
            <a:endParaRPr lang="es-ES" dirty="0" smtClean="0"/>
          </a:p>
          <a:p>
            <a:r>
              <a:rPr lang="es-ES" dirty="0" err="1" smtClean="0"/>
              <a:t>Lipoprotein</a:t>
            </a:r>
            <a:r>
              <a:rPr lang="es-ES" dirty="0" smtClean="0"/>
              <a:t> </a:t>
            </a:r>
            <a:r>
              <a:rPr lang="es-ES" dirty="0" err="1" smtClean="0"/>
              <a:t>oxydation</a:t>
            </a: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 </a:t>
            </a:r>
            <a:r>
              <a:rPr lang="es-ES" dirty="0" err="1" smtClean="0"/>
              <a:t>Carnosine</a:t>
            </a:r>
            <a:r>
              <a:rPr lang="es-ES" dirty="0" smtClean="0"/>
              <a:t> </a:t>
            </a:r>
            <a:r>
              <a:rPr lang="es-ES" dirty="0" err="1" smtClean="0"/>
              <a:t>delays</a:t>
            </a:r>
            <a:r>
              <a:rPr lang="es-ES" dirty="0" smtClean="0"/>
              <a:t> </a:t>
            </a:r>
            <a:r>
              <a:rPr lang="es-ES" dirty="0" err="1" smtClean="0"/>
              <a:t>senescence</a:t>
            </a:r>
            <a:r>
              <a:rPr lang="es-ES" dirty="0" smtClean="0"/>
              <a:t> of </a:t>
            </a:r>
            <a:r>
              <a:rPr lang="es-ES" dirty="0" err="1" smtClean="0"/>
              <a:t>human</a:t>
            </a:r>
            <a:r>
              <a:rPr lang="es-ES" dirty="0" smtClean="0"/>
              <a:t> </a:t>
            </a:r>
          </a:p>
          <a:p>
            <a:r>
              <a:rPr lang="es-ES" dirty="0" err="1" smtClean="0"/>
              <a:t>cultured</a:t>
            </a:r>
            <a:r>
              <a:rPr lang="es-ES" dirty="0" smtClean="0"/>
              <a:t> </a:t>
            </a:r>
            <a:r>
              <a:rPr lang="es-ES" dirty="0" err="1" smtClean="0"/>
              <a:t>diploid</a:t>
            </a:r>
            <a:r>
              <a:rPr lang="es-ES" dirty="0" smtClean="0"/>
              <a:t> </a:t>
            </a:r>
            <a:r>
              <a:rPr lang="es-ES" dirty="0" err="1" smtClean="0"/>
              <a:t>fibroblasts</a:t>
            </a:r>
            <a:endParaRPr lang="es-ES" dirty="0"/>
          </a:p>
        </p:txBody>
      </p:sp>
      <p:sp>
        <p:nvSpPr>
          <p:cNvPr id="12" name="TextBox 11"/>
          <p:cNvSpPr txBox="1"/>
          <p:nvPr/>
        </p:nvSpPr>
        <p:spPr>
          <a:xfrm>
            <a:off x="4714876" y="3571876"/>
            <a:ext cx="2874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92D050"/>
                </a:solidFill>
              </a:rPr>
              <a:t>CLINICAL EVIDENCES</a:t>
            </a:r>
            <a:endParaRPr lang="es-ES" dirty="0">
              <a:solidFill>
                <a:srgbClr val="92D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66969" y="4214818"/>
            <a:ext cx="5077031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dirty="0" smtClean="0"/>
              <a:t> </a:t>
            </a:r>
            <a:r>
              <a:rPr lang="es-ES" dirty="0" err="1" smtClean="0"/>
              <a:t>Randomized</a:t>
            </a:r>
            <a:r>
              <a:rPr lang="es-ES" dirty="0" smtClean="0"/>
              <a:t> </a:t>
            </a:r>
            <a:r>
              <a:rPr lang="es-ES" dirty="0" err="1" smtClean="0"/>
              <a:t>double</a:t>
            </a:r>
            <a:r>
              <a:rPr lang="es-ES" dirty="0" smtClean="0"/>
              <a:t> </a:t>
            </a:r>
            <a:r>
              <a:rPr lang="es-ES" dirty="0" err="1" smtClean="0"/>
              <a:t>blind</a:t>
            </a:r>
            <a:r>
              <a:rPr lang="es-ES" dirty="0" smtClean="0"/>
              <a:t> placebo </a:t>
            </a:r>
            <a:r>
              <a:rPr lang="es-ES" dirty="0" err="1" smtClean="0"/>
              <a:t>controlled</a:t>
            </a:r>
            <a:r>
              <a:rPr lang="es-ES" dirty="0" smtClean="0"/>
              <a:t> </a:t>
            </a:r>
          </a:p>
          <a:p>
            <a:r>
              <a:rPr lang="es-ES" dirty="0" err="1" smtClean="0"/>
              <a:t>study</a:t>
            </a:r>
            <a:r>
              <a:rPr lang="es-ES" dirty="0" smtClean="0"/>
              <a:t> of </a:t>
            </a:r>
            <a:r>
              <a:rPr lang="es-ES" dirty="0" err="1" smtClean="0"/>
              <a:t>effects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n-US" dirty="0" smtClean="0"/>
              <a:t>cognition and mood in</a:t>
            </a:r>
          </a:p>
          <a:p>
            <a:r>
              <a:rPr lang="en-US" dirty="0" smtClean="0"/>
              <a:t> the healthy elderly volunteers</a:t>
            </a:r>
          </a:p>
          <a:p>
            <a:endParaRPr lang="en-US" dirty="0" smtClean="0"/>
          </a:p>
          <a:p>
            <a:r>
              <a:rPr lang="en-US" sz="1600" dirty="0" smtClean="0"/>
              <a:t>Working memory (</a:t>
            </a:r>
            <a:r>
              <a:rPr lang="es-ES" sz="1600" dirty="0" smtClean="0"/>
              <a:t>Bond-</a:t>
            </a:r>
            <a:r>
              <a:rPr lang="es-ES" sz="1600" dirty="0" err="1" smtClean="0"/>
              <a:t>Lader</a:t>
            </a:r>
            <a:r>
              <a:rPr lang="es-ES" sz="1600" dirty="0" smtClean="0"/>
              <a:t> visual </a:t>
            </a:r>
            <a:r>
              <a:rPr lang="es-ES" sz="1600" dirty="0" err="1" smtClean="0"/>
              <a:t>analogue</a:t>
            </a:r>
            <a:r>
              <a:rPr lang="es-ES" sz="1600" dirty="0" smtClean="0"/>
              <a:t> </a:t>
            </a:r>
          </a:p>
          <a:p>
            <a:r>
              <a:rPr lang="es-ES" sz="1600" dirty="0" err="1" smtClean="0"/>
              <a:t>Scales</a:t>
            </a:r>
            <a:r>
              <a:rPr lang="es-ES" sz="1600" dirty="0" smtClean="0"/>
              <a:t>) </a:t>
            </a:r>
            <a:r>
              <a:rPr lang="en-US" sz="1600" dirty="0" smtClean="0"/>
              <a:t> increased in 28 subjects after  two months</a:t>
            </a:r>
          </a:p>
          <a:p>
            <a:r>
              <a:rPr lang="en-US" sz="1600" dirty="0" smtClean="0"/>
              <a:t>of treatment.</a:t>
            </a:r>
          </a:p>
          <a:p>
            <a:endParaRPr lang="es-ES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43438" y="642918"/>
            <a:ext cx="4195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92D050"/>
                </a:solidFill>
              </a:rPr>
              <a:t>PHARMACOLOGICAL EVIDENCES</a:t>
            </a:r>
            <a:endParaRPr lang="es-ES" dirty="0">
              <a:solidFill>
                <a:srgbClr val="92D050"/>
              </a:solidFill>
            </a:endParaRPr>
          </a:p>
        </p:txBody>
      </p:sp>
      <p:pic>
        <p:nvPicPr>
          <p:cNvPr id="7" name="Picture 6" descr="teani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785794"/>
            <a:ext cx="3429024" cy="152401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94970" y="1285860"/>
            <a:ext cx="46490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dirty="0" smtClean="0"/>
              <a:t> </a:t>
            </a:r>
            <a:r>
              <a:rPr lang="es-ES" dirty="0" err="1" smtClean="0"/>
              <a:t>Decrease</a:t>
            </a:r>
            <a:r>
              <a:rPr lang="es-ES" dirty="0" smtClean="0"/>
              <a:t> of </a:t>
            </a:r>
            <a:r>
              <a:rPr lang="en-US" dirty="0" smtClean="0"/>
              <a:t>beta-</a:t>
            </a:r>
            <a:r>
              <a:rPr lang="en-US" dirty="0" err="1" smtClean="0"/>
              <a:t>amyloid</a:t>
            </a:r>
            <a:r>
              <a:rPr lang="en-US" dirty="0" smtClean="0"/>
              <a:t>-induced </a:t>
            </a:r>
          </a:p>
          <a:p>
            <a:r>
              <a:rPr lang="en-US" dirty="0" smtClean="0"/>
              <a:t>cognitive dysfunction and neurotoxicity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Protective effect on </a:t>
            </a:r>
            <a:r>
              <a:rPr lang="en-US" dirty="0" err="1" smtClean="0"/>
              <a:t>Abeta</a:t>
            </a:r>
            <a:r>
              <a:rPr lang="en-US" dirty="0" smtClean="0"/>
              <a:t>(1-42)-induced</a:t>
            </a:r>
          </a:p>
          <a:p>
            <a:r>
              <a:rPr lang="en-US" dirty="0" smtClean="0"/>
              <a:t>neuronal cell death and memory impair-</a:t>
            </a:r>
          </a:p>
          <a:p>
            <a:r>
              <a:rPr lang="en-US" dirty="0" err="1" smtClean="0"/>
              <a:t>ment</a:t>
            </a:r>
            <a:r>
              <a:rPr lang="en-US" dirty="0" smtClean="0"/>
              <a:t> of mice.</a:t>
            </a:r>
            <a:endParaRPr lang="es-ES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3214686"/>
            <a:ext cx="2874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92D050"/>
                </a:solidFill>
              </a:rPr>
              <a:t>CLINICAL EVIDENCES</a:t>
            </a:r>
            <a:endParaRPr lang="es-ES" dirty="0">
              <a:solidFill>
                <a:srgbClr val="92D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3857628"/>
            <a:ext cx="806022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dirty="0" smtClean="0"/>
              <a:t> </a:t>
            </a:r>
            <a:r>
              <a:rPr lang="es-ES" dirty="0" err="1" smtClean="0"/>
              <a:t>Double</a:t>
            </a:r>
            <a:r>
              <a:rPr lang="es-ES" dirty="0" smtClean="0"/>
              <a:t> </a:t>
            </a:r>
            <a:r>
              <a:rPr lang="es-ES" dirty="0" err="1" smtClean="0"/>
              <a:t>blind</a:t>
            </a:r>
            <a:r>
              <a:rPr lang="es-ES" dirty="0" smtClean="0"/>
              <a:t>, placebo </a:t>
            </a:r>
            <a:r>
              <a:rPr lang="es-ES" dirty="0" err="1" smtClean="0"/>
              <a:t>controlled</a:t>
            </a:r>
            <a:r>
              <a:rPr lang="es-ES" dirty="0" smtClean="0"/>
              <a:t> </a:t>
            </a:r>
            <a:r>
              <a:rPr lang="es-ES" dirty="0" err="1" smtClean="0"/>
              <a:t>study</a:t>
            </a:r>
            <a:r>
              <a:rPr lang="es-ES" dirty="0" smtClean="0"/>
              <a:t> of </a:t>
            </a:r>
            <a:r>
              <a:rPr lang="es-ES" dirty="0" err="1" smtClean="0"/>
              <a:t>effects</a:t>
            </a:r>
            <a:r>
              <a:rPr lang="es-ES" dirty="0" smtClean="0"/>
              <a:t> of 100 mg of L-</a:t>
            </a:r>
            <a:r>
              <a:rPr lang="es-ES" dirty="0" err="1" smtClean="0"/>
              <a:t>theanine</a:t>
            </a:r>
            <a:r>
              <a:rPr lang="es-ES" dirty="0" smtClean="0"/>
              <a:t>  </a:t>
            </a:r>
          </a:p>
          <a:p>
            <a:r>
              <a:rPr lang="es-ES" dirty="0" smtClean="0"/>
              <a:t>+ 50 mg of </a:t>
            </a:r>
            <a:r>
              <a:rPr lang="es-ES" dirty="0" err="1" smtClean="0"/>
              <a:t>caffeine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EEG and scores of </a:t>
            </a:r>
            <a:r>
              <a:rPr lang="es-ES" dirty="0" err="1" smtClean="0"/>
              <a:t>attention</a:t>
            </a:r>
            <a:r>
              <a:rPr lang="es-ES" dirty="0" smtClean="0"/>
              <a:t>  </a:t>
            </a:r>
            <a:r>
              <a:rPr lang="es-ES" dirty="0" err="1" smtClean="0"/>
              <a:t>tests</a:t>
            </a:r>
            <a:r>
              <a:rPr lang="es-ES" dirty="0" smtClean="0"/>
              <a:t> in 16 </a:t>
            </a:r>
            <a:r>
              <a:rPr lang="es-ES" dirty="0" err="1" smtClean="0"/>
              <a:t>healthy</a:t>
            </a:r>
            <a:endParaRPr lang="es-ES" dirty="0" smtClean="0"/>
          </a:p>
          <a:p>
            <a:r>
              <a:rPr lang="es-ES" dirty="0" err="1" smtClean="0"/>
              <a:t>volunteers</a:t>
            </a: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 </a:t>
            </a:r>
            <a:r>
              <a:rPr lang="es-ES" dirty="0" err="1" smtClean="0"/>
              <a:t>Double</a:t>
            </a:r>
            <a:r>
              <a:rPr lang="es-ES" dirty="0" smtClean="0"/>
              <a:t> </a:t>
            </a:r>
            <a:r>
              <a:rPr lang="es-ES" dirty="0" err="1" smtClean="0"/>
              <a:t>blind</a:t>
            </a:r>
            <a:r>
              <a:rPr lang="es-ES" dirty="0" smtClean="0"/>
              <a:t>, placebo </a:t>
            </a:r>
            <a:r>
              <a:rPr lang="es-ES" dirty="0" err="1" smtClean="0"/>
              <a:t>controlled</a:t>
            </a:r>
            <a:r>
              <a:rPr lang="es-ES" dirty="0" smtClean="0"/>
              <a:t> </a:t>
            </a:r>
            <a:r>
              <a:rPr lang="es-ES" dirty="0" err="1" smtClean="0"/>
              <a:t>study</a:t>
            </a:r>
            <a:r>
              <a:rPr lang="es-ES" dirty="0" smtClean="0"/>
              <a:t> of </a:t>
            </a:r>
            <a:r>
              <a:rPr lang="es-ES" dirty="0" err="1" smtClean="0"/>
              <a:t>effects</a:t>
            </a:r>
            <a:r>
              <a:rPr lang="es-ES" dirty="0" smtClean="0"/>
              <a:t> of 100 mg of L-</a:t>
            </a:r>
            <a:r>
              <a:rPr lang="es-ES" dirty="0" err="1" smtClean="0"/>
              <a:t>theanine</a:t>
            </a:r>
            <a:r>
              <a:rPr lang="es-ES" dirty="0" smtClean="0"/>
              <a:t>  </a:t>
            </a:r>
          </a:p>
          <a:p>
            <a:r>
              <a:rPr lang="es-ES" dirty="0" smtClean="0"/>
              <a:t>+ 50 mg of </a:t>
            </a:r>
            <a:r>
              <a:rPr lang="es-ES" dirty="0" err="1" smtClean="0"/>
              <a:t>caffeine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n-US" dirty="0" smtClean="0"/>
              <a:t>cognition and mood in healthy volunteers. </a:t>
            </a:r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43306" y="428604"/>
            <a:ext cx="2382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rgbClr val="92D050"/>
                </a:solidFill>
              </a:rPr>
              <a:t>INDICATIONS</a:t>
            </a:r>
            <a:endParaRPr lang="es-ES" sz="2400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1214422"/>
            <a:ext cx="1436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HEALTHY </a:t>
            </a:r>
            <a:endParaRPr lang="es-ES" dirty="0"/>
          </a:p>
        </p:txBody>
      </p:sp>
      <p:sp>
        <p:nvSpPr>
          <p:cNvPr id="6" name="TextBox 5"/>
          <p:cNvSpPr txBox="1"/>
          <p:nvPr/>
        </p:nvSpPr>
        <p:spPr>
          <a:xfrm>
            <a:off x="928662" y="1785926"/>
            <a:ext cx="675858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dirty="0" smtClean="0"/>
              <a:t> </a:t>
            </a:r>
            <a:r>
              <a:rPr lang="es-ES" dirty="0" err="1" smtClean="0"/>
              <a:t>Increase</a:t>
            </a:r>
            <a:r>
              <a:rPr lang="es-ES" dirty="0" smtClean="0"/>
              <a:t> of </a:t>
            </a:r>
            <a:r>
              <a:rPr lang="es-ES" dirty="0" err="1" smtClean="0"/>
              <a:t>attention</a:t>
            </a:r>
            <a:r>
              <a:rPr lang="es-ES" dirty="0" smtClean="0"/>
              <a:t> and short </a:t>
            </a:r>
            <a:r>
              <a:rPr lang="es-ES" dirty="0" err="1" smtClean="0"/>
              <a:t>term</a:t>
            </a:r>
            <a:r>
              <a:rPr lang="es-ES" dirty="0" smtClean="0"/>
              <a:t> </a:t>
            </a:r>
            <a:r>
              <a:rPr lang="es-ES" dirty="0" err="1" smtClean="0"/>
              <a:t>memory</a:t>
            </a: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 </a:t>
            </a:r>
            <a:r>
              <a:rPr lang="es-ES" dirty="0" err="1" smtClean="0"/>
              <a:t>Increase</a:t>
            </a:r>
            <a:r>
              <a:rPr lang="es-ES" dirty="0" smtClean="0"/>
              <a:t> of </a:t>
            </a:r>
            <a:r>
              <a:rPr lang="es-ES" dirty="0" err="1" smtClean="0"/>
              <a:t>cognitive</a:t>
            </a:r>
            <a:r>
              <a:rPr lang="es-ES" dirty="0" smtClean="0"/>
              <a:t> </a:t>
            </a:r>
            <a:r>
              <a:rPr lang="es-ES" dirty="0" err="1" smtClean="0"/>
              <a:t>function</a:t>
            </a: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 </a:t>
            </a:r>
            <a:r>
              <a:rPr lang="es-ES" dirty="0" err="1" smtClean="0"/>
              <a:t>Increase</a:t>
            </a:r>
            <a:r>
              <a:rPr lang="es-ES" dirty="0" smtClean="0"/>
              <a:t> of </a:t>
            </a:r>
            <a:r>
              <a:rPr lang="es-ES" dirty="0" err="1" smtClean="0"/>
              <a:t>alertness</a:t>
            </a:r>
            <a:r>
              <a:rPr lang="es-ES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 </a:t>
            </a:r>
            <a:r>
              <a:rPr lang="es-ES" dirty="0" err="1" smtClean="0"/>
              <a:t>Decrease</a:t>
            </a:r>
            <a:r>
              <a:rPr lang="es-ES" dirty="0" smtClean="0"/>
              <a:t> of neuronal </a:t>
            </a:r>
            <a:r>
              <a:rPr lang="es-ES" dirty="0" err="1" smtClean="0"/>
              <a:t>degeneration</a:t>
            </a:r>
            <a:r>
              <a:rPr lang="es-ES" dirty="0" smtClean="0"/>
              <a:t> </a:t>
            </a:r>
            <a:r>
              <a:rPr lang="es-ES" dirty="0" err="1" smtClean="0"/>
              <a:t>due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senescence</a:t>
            </a:r>
            <a:r>
              <a:rPr lang="es-ES" dirty="0" smtClean="0"/>
              <a:t>, </a:t>
            </a:r>
            <a:r>
              <a:rPr lang="es-ES" dirty="0" err="1" smtClean="0"/>
              <a:t>toxins</a:t>
            </a:r>
            <a:endParaRPr lang="es-ES" dirty="0" smtClean="0"/>
          </a:p>
          <a:p>
            <a:r>
              <a:rPr lang="es-ES" dirty="0" smtClean="0"/>
              <a:t>and </a:t>
            </a:r>
            <a:r>
              <a:rPr lang="es-ES" dirty="0" err="1" smtClean="0"/>
              <a:t>oxidative</a:t>
            </a:r>
            <a:r>
              <a:rPr lang="es-ES" dirty="0" smtClean="0"/>
              <a:t> </a:t>
            </a:r>
            <a:r>
              <a:rPr lang="es-ES" dirty="0" err="1" smtClean="0"/>
              <a:t>damage</a:t>
            </a:r>
            <a:endParaRPr lang="es-ES" dirty="0"/>
          </a:p>
        </p:txBody>
      </p:sp>
      <p:sp>
        <p:nvSpPr>
          <p:cNvPr id="7" name="TextBox 6"/>
          <p:cNvSpPr txBox="1"/>
          <p:nvPr/>
        </p:nvSpPr>
        <p:spPr>
          <a:xfrm>
            <a:off x="1000100" y="3571876"/>
            <a:ext cx="1407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PATIENTS</a:t>
            </a:r>
            <a:endParaRPr lang="es-ES" dirty="0"/>
          </a:p>
        </p:txBody>
      </p:sp>
      <p:sp>
        <p:nvSpPr>
          <p:cNvPr id="8" name="TextBox 7"/>
          <p:cNvSpPr txBox="1"/>
          <p:nvPr/>
        </p:nvSpPr>
        <p:spPr>
          <a:xfrm>
            <a:off x="928662" y="4214818"/>
            <a:ext cx="67151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dirty="0" smtClean="0"/>
              <a:t> </a:t>
            </a:r>
            <a:r>
              <a:rPr lang="es-ES" dirty="0" err="1" smtClean="0"/>
              <a:t>Decrease</a:t>
            </a:r>
            <a:r>
              <a:rPr lang="es-ES" dirty="0" smtClean="0"/>
              <a:t> of neuronal </a:t>
            </a:r>
            <a:r>
              <a:rPr lang="es-ES" dirty="0" err="1" smtClean="0"/>
              <a:t>degeneration</a:t>
            </a:r>
            <a:r>
              <a:rPr lang="es-ES" dirty="0" smtClean="0"/>
              <a:t> in Alzheimer </a:t>
            </a:r>
            <a:r>
              <a:rPr lang="es-ES" dirty="0" err="1" smtClean="0"/>
              <a:t>patients</a:t>
            </a: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Protective effect on environmental toxins-induced neuronal cell death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Mood improvement in children with attention deficit with hyperactivity</a:t>
            </a:r>
            <a:endParaRPr lang="es-E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0430" y="428604"/>
            <a:ext cx="18710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rgbClr val="92D050"/>
                </a:solidFill>
              </a:rPr>
              <a:t>SUMMARY</a:t>
            </a:r>
            <a:endParaRPr lang="es-ES" sz="2400" dirty="0">
              <a:solidFill>
                <a:srgbClr val="92D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3" y="1285860"/>
            <a:ext cx="8358246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dirty="0" smtClean="0"/>
              <a:t> New </a:t>
            </a:r>
            <a:r>
              <a:rPr lang="es-ES" dirty="0" err="1" smtClean="0"/>
              <a:t>formulation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described</a:t>
            </a:r>
            <a:r>
              <a:rPr lang="es-ES" dirty="0" smtClean="0"/>
              <a:t> </a:t>
            </a:r>
            <a:r>
              <a:rPr lang="es-ES" dirty="0" err="1" smtClean="0"/>
              <a:t>else</a:t>
            </a:r>
            <a:r>
              <a:rPr lang="es-ES" dirty="0" smtClean="0"/>
              <a:t> </a:t>
            </a:r>
            <a:r>
              <a:rPr lang="es-ES" dirty="0" err="1" smtClean="0"/>
              <a:t>where</a:t>
            </a:r>
            <a:endParaRPr lang="es-ES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dirty="0" smtClean="0"/>
              <a:t> </a:t>
            </a:r>
            <a:r>
              <a:rPr lang="es-ES" dirty="0" err="1" smtClean="0"/>
              <a:t>Activity</a:t>
            </a:r>
            <a:r>
              <a:rPr lang="es-ES" dirty="0" smtClean="0"/>
              <a:t> of </a:t>
            </a:r>
            <a:r>
              <a:rPr lang="es-ES" dirty="0" err="1" smtClean="0"/>
              <a:t>ingredients</a:t>
            </a:r>
            <a:r>
              <a:rPr lang="es-ES" dirty="0" smtClean="0"/>
              <a:t> </a:t>
            </a:r>
            <a:r>
              <a:rPr lang="es-ES" dirty="0" err="1" smtClean="0"/>
              <a:t>demonstrated</a:t>
            </a:r>
            <a:r>
              <a:rPr lang="es-ES" dirty="0" smtClean="0"/>
              <a:t> in “vitro” and “in vivo </a:t>
            </a:r>
          </a:p>
          <a:p>
            <a:pPr>
              <a:lnSpc>
                <a:spcPct val="150000"/>
              </a:lnSpc>
            </a:pPr>
            <a:r>
              <a:rPr lang="es-ES" dirty="0" err="1" smtClean="0"/>
              <a:t>pharmacological</a:t>
            </a:r>
            <a:r>
              <a:rPr lang="es-ES" dirty="0" smtClean="0"/>
              <a:t> </a:t>
            </a:r>
            <a:r>
              <a:rPr lang="es-ES" dirty="0" err="1" smtClean="0"/>
              <a:t>studies</a:t>
            </a:r>
            <a:endParaRPr lang="es-ES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dirty="0" smtClean="0"/>
              <a:t> </a:t>
            </a:r>
            <a:r>
              <a:rPr lang="es-ES" dirty="0" err="1" smtClean="0"/>
              <a:t>Well</a:t>
            </a:r>
            <a:r>
              <a:rPr lang="es-ES" dirty="0" smtClean="0"/>
              <a:t> </a:t>
            </a:r>
            <a:r>
              <a:rPr lang="es-ES" dirty="0" err="1" smtClean="0"/>
              <a:t>known</a:t>
            </a:r>
            <a:r>
              <a:rPr lang="es-ES" dirty="0" smtClean="0"/>
              <a:t>  and </a:t>
            </a:r>
            <a:r>
              <a:rPr lang="es-ES" dirty="0" err="1" smtClean="0"/>
              <a:t>safe</a:t>
            </a:r>
            <a:r>
              <a:rPr lang="es-ES" dirty="0" smtClean="0"/>
              <a:t> </a:t>
            </a:r>
            <a:r>
              <a:rPr lang="es-ES" dirty="0" err="1" smtClean="0"/>
              <a:t>ingredients</a:t>
            </a:r>
            <a:r>
              <a:rPr lang="es-ES" dirty="0" smtClean="0"/>
              <a:t>, </a:t>
            </a:r>
            <a:r>
              <a:rPr lang="es-ES" dirty="0" err="1" smtClean="0"/>
              <a:t>most</a:t>
            </a:r>
            <a:r>
              <a:rPr lang="es-ES" dirty="0" smtClean="0"/>
              <a:t> of </a:t>
            </a:r>
            <a:r>
              <a:rPr lang="es-ES" dirty="0" err="1" smtClean="0"/>
              <a:t>them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a </a:t>
            </a:r>
            <a:r>
              <a:rPr lang="es-ES" dirty="0" err="1" smtClean="0"/>
              <a:t>specif</a:t>
            </a:r>
            <a:r>
              <a:rPr lang="es-ES" dirty="0" smtClean="0"/>
              <a:t> </a:t>
            </a:r>
            <a:r>
              <a:rPr lang="es-ES" dirty="0" err="1" smtClean="0"/>
              <a:t>monograph</a:t>
            </a:r>
            <a:r>
              <a:rPr lang="es-ES" dirty="0" smtClean="0"/>
              <a:t> in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US </a:t>
            </a:r>
            <a:r>
              <a:rPr lang="es-ES" dirty="0" err="1" smtClean="0"/>
              <a:t>Pharmacopea</a:t>
            </a:r>
            <a:r>
              <a:rPr lang="es-ES" dirty="0" smtClean="0"/>
              <a:t> and/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pharmacopeas</a:t>
            </a:r>
            <a:endParaRPr lang="es-ES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dirty="0" smtClean="0"/>
              <a:t> </a:t>
            </a:r>
            <a:r>
              <a:rPr lang="es-ES" dirty="0" err="1" smtClean="0"/>
              <a:t>Ingredients</a:t>
            </a:r>
            <a:r>
              <a:rPr lang="es-ES" dirty="0" smtClean="0"/>
              <a:t> </a:t>
            </a:r>
            <a:r>
              <a:rPr lang="es-ES" dirty="0" err="1" smtClean="0"/>
              <a:t>easyly</a:t>
            </a:r>
            <a:r>
              <a:rPr lang="es-ES" dirty="0" smtClean="0"/>
              <a:t> </a:t>
            </a:r>
            <a:r>
              <a:rPr lang="es-ES" dirty="0" err="1" smtClean="0"/>
              <a:t>available</a:t>
            </a:r>
            <a:endParaRPr lang="es-ES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dirty="0" smtClean="0"/>
              <a:t>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ingredients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shown</a:t>
            </a:r>
            <a:r>
              <a:rPr lang="es-ES" dirty="0" smtClean="0"/>
              <a:t> beneficial </a:t>
            </a:r>
            <a:r>
              <a:rPr lang="es-ES" dirty="0" err="1" smtClean="0"/>
              <a:t>effects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cognitive</a:t>
            </a:r>
            <a:r>
              <a:rPr lang="es-ES" dirty="0" smtClean="0"/>
              <a:t> </a:t>
            </a:r>
            <a:r>
              <a:rPr lang="es-ES" dirty="0" err="1" smtClean="0"/>
              <a:t>function</a:t>
            </a:r>
            <a:r>
              <a:rPr lang="es-ES" dirty="0" smtClean="0"/>
              <a:t>,</a:t>
            </a:r>
          </a:p>
          <a:p>
            <a:pPr>
              <a:lnSpc>
                <a:spcPct val="150000"/>
              </a:lnSpc>
            </a:pPr>
            <a:r>
              <a:rPr lang="es-ES" dirty="0" err="1" smtClean="0"/>
              <a:t>memory</a:t>
            </a:r>
            <a:r>
              <a:rPr lang="es-ES" dirty="0" smtClean="0"/>
              <a:t> and mental </a:t>
            </a:r>
            <a:r>
              <a:rPr lang="es-ES" dirty="0" err="1" smtClean="0"/>
              <a:t>altertness</a:t>
            </a:r>
            <a:r>
              <a:rPr lang="es-ES" dirty="0" smtClean="0"/>
              <a:t> in </a:t>
            </a:r>
            <a:r>
              <a:rPr lang="es-ES" dirty="0" err="1" smtClean="0"/>
              <a:t>Evidence</a:t>
            </a:r>
            <a:r>
              <a:rPr lang="es-ES" dirty="0" smtClean="0"/>
              <a:t> </a:t>
            </a:r>
            <a:r>
              <a:rPr lang="es-ES" dirty="0" err="1" smtClean="0"/>
              <a:t>Based</a:t>
            </a:r>
            <a:r>
              <a:rPr lang="es-ES" dirty="0" smtClean="0"/>
              <a:t> </a:t>
            </a:r>
            <a:r>
              <a:rPr lang="es-ES" dirty="0" err="1" smtClean="0"/>
              <a:t>Clinical</a:t>
            </a:r>
            <a:r>
              <a:rPr lang="es-ES" dirty="0" smtClean="0"/>
              <a:t> </a:t>
            </a:r>
            <a:r>
              <a:rPr lang="es-ES" dirty="0" err="1" smtClean="0"/>
              <a:t>Trials</a:t>
            </a:r>
            <a:endParaRPr lang="es-ES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dirty="0" smtClean="0"/>
              <a:t> </a:t>
            </a:r>
            <a:r>
              <a:rPr lang="es-ES" dirty="0" err="1" smtClean="0"/>
              <a:t>Formulation</a:t>
            </a:r>
            <a:r>
              <a:rPr lang="es-ES" dirty="0" smtClean="0"/>
              <a:t> </a:t>
            </a:r>
            <a:r>
              <a:rPr lang="es-ES" dirty="0" err="1" smtClean="0"/>
              <a:t>useful</a:t>
            </a:r>
            <a:r>
              <a:rPr lang="es-ES" dirty="0" smtClean="0"/>
              <a:t> in </a:t>
            </a:r>
            <a:r>
              <a:rPr lang="es-ES" dirty="0" err="1" smtClean="0"/>
              <a:t>children</a:t>
            </a:r>
            <a:r>
              <a:rPr lang="es-ES" dirty="0" smtClean="0"/>
              <a:t>, </a:t>
            </a:r>
            <a:r>
              <a:rPr lang="es-ES" dirty="0" err="1" smtClean="0"/>
              <a:t>adults</a:t>
            </a:r>
            <a:r>
              <a:rPr lang="es-ES" dirty="0" smtClean="0"/>
              <a:t> and </a:t>
            </a:r>
            <a:r>
              <a:rPr lang="es-ES" dirty="0" err="1" smtClean="0"/>
              <a:t>elderly</a:t>
            </a:r>
            <a:endParaRPr lang="es-ES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dirty="0" smtClean="0"/>
              <a:t> </a:t>
            </a:r>
            <a:r>
              <a:rPr lang="es-ES" dirty="0" err="1" smtClean="0"/>
              <a:t>Formulation</a:t>
            </a:r>
            <a:r>
              <a:rPr lang="es-ES" dirty="0" smtClean="0"/>
              <a:t> </a:t>
            </a:r>
            <a:r>
              <a:rPr lang="es-ES" dirty="0" err="1" smtClean="0"/>
              <a:t>likely</a:t>
            </a:r>
            <a:r>
              <a:rPr lang="es-ES" dirty="0" smtClean="0"/>
              <a:t> </a:t>
            </a:r>
            <a:r>
              <a:rPr lang="es-ES" dirty="0" err="1" smtClean="0"/>
              <a:t>useful</a:t>
            </a:r>
            <a:r>
              <a:rPr lang="es-ES" dirty="0" smtClean="0"/>
              <a:t> </a:t>
            </a:r>
            <a:r>
              <a:rPr lang="es-ES" dirty="0" err="1" smtClean="0"/>
              <a:t>because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considers</a:t>
            </a:r>
            <a:r>
              <a:rPr lang="es-ES" dirty="0" smtClean="0"/>
              <a:t> </a:t>
            </a:r>
            <a:r>
              <a:rPr lang="es-ES" dirty="0" err="1" smtClean="0"/>
              <a:t>most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known</a:t>
            </a:r>
            <a:r>
              <a:rPr lang="es-ES" dirty="0" smtClean="0"/>
              <a:t> </a:t>
            </a:r>
            <a:r>
              <a:rPr lang="es-ES" dirty="0" err="1" smtClean="0"/>
              <a:t>mechanisms</a:t>
            </a:r>
            <a:r>
              <a:rPr lang="es-ES" dirty="0" smtClean="0"/>
              <a:t> </a:t>
            </a:r>
            <a:r>
              <a:rPr lang="es-ES" dirty="0" err="1" smtClean="0"/>
              <a:t>involved</a:t>
            </a:r>
            <a:r>
              <a:rPr lang="es-ES" dirty="0" smtClean="0"/>
              <a:t> in cognitiva </a:t>
            </a:r>
            <a:r>
              <a:rPr lang="es-ES" dirty="0" err="1" smtClean="0"/>
              <a:t>function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ssicPhotoAlbum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70000"/>
                <a:satMod val="350000"/>
              </a:schemeClr>
            </a:gs>
          </a:gsLst>
          <a:path path="circle">
            <a:fillToRect l="51000" t="-20000" r="2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25000"/>
                <a:satMod val="350000"/>
              </a:schemeClr>
              <a:schemeClr val="phClr">
                <a:tint val="83000"/>
                <a:satMod val="115000"/>
              </a:schemeClr>
            </a:duotone>
          </a:blip>
          <a:tile tx="0" ty="0" sx="120000" sy="120000" flip="xy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ClassicPhotoAlbum</Template>
  <TotalTime>0</TotalTime>
  <Words>481</Words>
  <Application>Microsoft Office PowerPoint</Application>
  <PresentationFormat>On-screen Show (4:3)</PresentationFormat>
  <Paragraphs>84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ClassicPhotoAlbum</vt:lpstr>
      <vt:lpstr>glucoPHYTON</vt:lpstr>
      <vt:lpstr>Slide 2</vt:lpstr>
      <vt:lpstr>Slide 3</vt:lpstr>
      <vt:lpstr>Apple TREE BARK 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2011-01-22T08:57:12Z</dcterms:created>
  <dcterms:modified xsi:type="dcterms:W3CDTF">2013-06-14T07:32:23Z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